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4"/>
  </p:notesMasterIdLst>
  <p:handoutMasterIdLst>
    <p:handoutMasterId r:id="rId55"/>
  </p:handoutMasterIdLst>
  <p:sldIdLst>
    <p:sldId id="277" r:id="rId6"/>
    <p:sldId id="363" r:id="rId7"/>
    <p:sldId id="364" r:id="rId8"/>
    <p:sldId id="354" r:id="rId9"/>
    <p:sldId id="282" r:id="rId10"/>
    <p:sldId id="287" r:id="rId11"/>
    <p:sldId id="346" r:id="rId12"/>
    <p:sldId id="365" r:id="rId13"/>
    <p:sldId id="289" r:id="rId14"/>
    <p:sldId id="357" r:id="rId15"/>
    <p:sldId id="366" r:id="rId16"/>
    <p:sldId id="367" r:id="rId17"/>
    <p:sldId id="368" r:id="rId18"/>
    <p:sldId id="370" r:id="rId19"/>
    <p:sldId id="371" r:id="rId20"/>
    <p:sldId id="348" r:id="rId21"/>
    <p:sldId id="305" r:id="rId22"/>
    <p:sldId id="306" r:id="rId23"/>
    <p:sldId id="307" r:id="rId24"/>
    <p:sldId id="308" r:id="rId25"/>
    <p:sldId id="358" r:id="rId26"/>
    <p:sldId id="349" r:id="rId27"/>
    <p:sldId id="310" r:id="rId28"/>
    <p:sldId id="311" r:id="rId29"/>
    <p:sldId id="313" r:id="rId30"/>
    <p:sldId id="314" r:id="rId31"/>
    <p:sldId id="315" r:id="rId32"/>
    <p:sldId id="317" r:id="rId33"/>
    <p:sldId id="318" r:id="rId34"/>
    <p:sldId id="359" r:id="rId35"/>
    <p:sldId id="350" r:id="rId36"/>
    <p:sldId id="320" r:id="rId37"/>
    <p:sldId id="321" r:id="rId38"/>
    <p:sldId id="322" r:id="rId39"/>
    <p:sldId id="323" r:id="rId40"/>
    <p:sldId id="324" r:id="rId41"/>
    <p:sldId id="325" r:id="rId42"/>
    <p:sldId id="360" r:id="rId43"/>
    <p:sldId id="351" r:id="rId44"/>
    <p:sldId id="327" r:id="rId45"/>
    <p:sldId id="328" r:id="rId46"/>
    <p:sldId id="329" r:id="rId47"/>
    <p:sldId id="330" r:id="rId48"/>
    <p:sldId id="331" r:id="rId49"/>
    <p:sldId id="332" r:id="rId50"/>
    <p:sldId id="333" r:id="rId51"/>
    <p:sldId id="369" r:id="rId52"/>
    <p:sldId id="36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211" autoAdjust="0"/>
    <p:restoredTop sz="95439" autoAdjust="0"/>
  </p:normalViewPr>
  <p:slideViewPr>
    <p:cSldViewPr snapToGrid="0">
      <p:cViewPr>
        <p:scale>
          <a:sx n="90" d="100"/>
          <a:sy n="90" d="100"/>
        </p:scale>
        <p:origin x="144" y="448"/>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4/21/17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35567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996545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1090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388625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656491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74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4/21/17 11:10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87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679837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459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jpg"/><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3.xml"/><Relationship Id="rId2"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dmakogon" TargetMode="External"/><Relationship Id="rId4" Type="http://schemas.openxmlformats.org/officeDocument/2006/relationships/hyperlink" Target="https://dmak.io/" TargetMode="External"/><Relationship Id="rId5" Type="http://schemas.openxmlformats.org/officeDocument/2006/relationships/hyperlink" Target="https://facebook.com/dmak.online" TargetMode="External"/><Relationship Id="rId6" Type="http://schemas.openxmlformats.org/officeDocument/2006/relationships/hyperlink" Target="http://stackoverflow.com/users/272109/david-makogon" TargetMode="External"/><Relationship Id="rId7" Type="http://schemas.openxmlformats.org/officeDocument/2006/relationships/hyperlink" Target="https://azure.microsoft.com/" TargetMode="External"/><Relationship Id="rId8" Type="http://schemas.openxmlformats.org/officeDocument/2006/relationships/hyperlink" Target="https://github.com/dmakogon/globalazure2017" TargetMode="External"/><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922761" cy="2139688"/>
          </a:xfrm>
        </p:spPr>
        <p:txBody>
          <a:bodyPr/>
          <a:lstStyle/>
          <a:p>
            <a:r>
              <a:rPr lang="en-US" dirty="0" smtClean="0"/>
              <a:t>Storing &amp; Securing Data</a:t>
            </a:r>
            <a:br>
              <a:rPr lang="en-US" dirty="0" smtClean="0"/>
            </a:br>
            <a:r>
              <a:rPr lang="en-US" dirty="0" smtClean="0"/>
              <a:t>in Azure</a:t>
            </a:r>
            <a:endParaRPr lang="en-US" dirty="0"/>
          </a:p>
        </p:txBody>
      </p:sp>
      <p:sp>
        <p:nvSpPr>
          <p:cNvPr id="6" name="Text Placeholder 4"/>
          <p:cNvSpPr txBox="1">
            <a:spLocks/>
          </p:cNvSpPr>
          <p:nvPr/>
        </p:nvSpPr>
        <p:spPr>
          <a:xfrm>
            <a:off x="274701" y="4585321"/>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4" name="Picture 3"/>
          <p:cNvPicPr>
            <a:picLocks noChangeAspect="1"/>
          </p:cNvPicPr>
          <p:nvPr/>
        </p:nvPicPr>
        <p:blipFill>
          <a:blip r:embed="rId3"/>
          <a:stretch>
            <a:fillRect/>
          </a:stretch>
        </p:blipFill>
        <p:spPr>
          <a:xfrm>
            <a:off x="7433732" y="3381831"/>
            <a:ext cx="4620683" cy="3283359"/>
          </a:xfrm>
          <a:prstGeom prst="rect">
            <a:avLst/>
          </a:prstGeom>
        </p:spPr>
      </p:pic>
      <p:pic>
        <p:nvPicPr>
          <p:cNvPr id="9" name="Picture 8"/>
          <p:cNvPicPr>
            <a:picLocks noChangeAspect="1"/>
          </p:cNvPicPr>
          <p:nvPr/>
        </p:nvPicPr>
        <p:blipFill>
          <a:blip r:embed="rId4"/>
          <a:stretch>
            <a:fillRect/>
          </a:stretch>
        </p:blipFill>
        <p:spPr>
          <a:xfrm>
            <a:off x="9042400" y="-47169"/>
            <a:ext cx="3149600" cy="212598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296561"/>
          </a:xfrm>
        </p:spPr>
        <p:txBody>
          <a:bodyPr/>
          <a:lstStyle/>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511317"/>
          </a:xfrm>
        </p:spPr>
        <p:txBody>
          <a:bodyPr/>
          <a:lstStyle/>
          <a:p>
            <a:r>
              <a:rPr lang="en-US" sz="4000" dirty="0" err="1" smtClean="0"/>
              <a:t>PaaS</a:t>
            </a:r>
            <a:endParaRPr lang="en-US" sz="4000" dirty="0"/>
          </a:p>
          <a:p>
            <a:pPr lvl="2"/>
            <a:r>
              <a:rPr lang="en-US" sz="3600" dirty="0" smtClean="0"/>
              <a:t>Relational</a:t>
            </a:r>
            <a:endParaRPr lang="en-US" sz="3600" dirty="0" smtClean="0"/>
          </a:p>
          <a:p>
            <a:pPr lvl="2"/>
            <a:r>
              <a:rPr lang="en-US" sz="3600" dirty="0" smtClean="0"/>
              <a:t>Document</a:t>
            </a:r>
          </a:p>
          <a:p>
            <a:pPr lvl="2"/>
            <a:r>
              <a:rPr lang="en-US" sz="3600" dirty="0" smtClean="0"/>
              <a:t>Key/value</a:t>
            </a:r>
            <a:endParaRPr lang="en-US" dirty="0" smtClean="0"/>
          </a:p>
          <a:p>
            <a:r>
              <a:rPr lang="en-US" dirty="0" smtClean="0"/>
              <a:t>IaaS (including containers)</a:t>
            </a:r>
            <a:endParaRPr lang="en-US" dirty="0" smtClean="0"/>
          </a:p>
          <a:p>
            <a:pPr lvl="2"/>
            <a:r>
              <a:rPr lang="en-US" sz="3600" dirty="0" smtClean="0"/>
              <a:t>Anything, including graph and column</a:t>
            </a:r>
            <a:endParaRPr lang="en-US" sz="3600" dirty="0" smtClean="0"/>
          </a:p>
          <a:p>
            <a:r>
              <a:rPr lang="en-US" dirty="0" smtClean="0"/>
              <a:t>3</a:t>
            </a:r>
            <a:r>
              <a:rPr lang="en-US" baseline="30000" dirty="0" smtClean="0"/>
              <a:t>rd</a:t>
            </a:r>
            <a:r>
              <a:rPr lang="en-US" dirty="0" smtClean="0"/>
              <a:t>-party?</a:t>
            </a:r>
            <a:endParaRPr lang="en-US" dirty="0"/>
          </a:p>
          <a:p>
            <a:pPr lvl="2"/>
            <a:r>
              <a:rPr lang="en-US" sz="3600" dirty="0" smtClean="0"/>
              <a:t>Relational, Document, Graph (maybe more)</a:t>
            </a:r>
          </a:p>
          <a:p>
            <a:pPr lvl="1"/>
            <a:endParaRPr lang="en-US" dirty="0"/>
          </a:p>
        </p:txBody>
      </p:sp>
    </p:spTree>
    <p:extLst>
      <p:ext uri="{BB962C8B-B14F-4D97-AF65-F5344CB8AC3E}">
        <p14:creationId xmlns:p14="http://schemas.microsoft.com/office/powerpoint/2010/main" val="129831185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cap:</a:t>
            </a:r>
            <a:endParaRPr lang="en-US" dirty="0"/>
          </a:p>
        </p:txBody>
      </p:sp>
      <p:sp>
        <p:nvSpPr>
          <p:cNvPr id="3" name="Content Placeholder 2"/>
          <p:cNvSpPr>
            <a:spLocks noGrp="1"/>
          </p:cNvSpPr>
          <p:nvPr>
            <p:ph type="body" sz="quarter" idx="10"/>
          </p:nvPr>
        </p:nvSpPr>
        <p:spPr>
          <a:xfrm>
            <a:off x="269239" y="1189177"/>
            <a:ext cx="11653523" cy="4969630"/>
          </a:xfrm>
        </p:spPr>
        <p:txBody>
          <a:bodyPr/>
          <a:lstStyle/>
          <a:p>
            <a:r>
              <a:rPr lang="en-US" sz="4000" dirty="0" err="1" smtClean="0"/>
              <a:t>PaaS</a:t>
            </a:r>
            <a:endParaRPr lang="en-US" sz="4000" dirty="0"/>
          </a:p>
          <a:p>
            <a:pPr lvl="2"/>
            <a:r>
              <a:rPr lang="en-US" sz="3600" smtClean="0"/>
              <a:t>Relational, Document, Key/value</a:t>
            </a:r>
            <a:endParaRPr lang="en-US" sz="3600" dirty="0" smtClean="0"/>
          </a:p>
          <a:p>
            <a:r>
              <a:rPr lang="en-US" smtClean="0"/>
              <a:t>IaaS</a:t>
            </a:r>
            <a:endParaRPr lang="en-US" dirty="0" smtClean="0"/>
          </a:p>
          <a:p>
            <a:pPr lvl="2"/>
            <a:r>
              <a:rPr lang="en-US" sz="3600" dirty="0" smtClean="0"/>
              <a:t>Anything, including graph and column</a:t>
            </a:r>
            <a:endParaRPr lang="en-US" sz="3600" dirty="0" smtClean="0"/>
          </a:p>
          <a:p>
            <a:r>
              <a:rPr lang="en-US" dirty="0" smtClean="0"/>
              <a:t>3</a:t>
            </a:r>
            <a:r>
              <a:rPr lang="en-US" baseline="30000" dirty="0" smtClean="0"/>
              <a:t>rd</a:t>
            </a:r>
            <a:r>
              <a:rPr lang="en-US" dirty="0" smtClean="0"/>
              <a:t>-party?</a:t>
            </a:r>
            <a:endParaRPr lang="en-US" dirty="0"/>
          </a:p>
          <a:p>
            <a:pPr lvl="2"/>
            <a:r>
              <a:rPr lang="en-US" sz="3600" dirty="0" smtClean="0"/>
              <a:t>Relational, Document, Graph (maybe more)</a:t>
            </a:r>
          </a:p>
          <a:p>
            <a:pPr lvl="1"/>
            <a:r>
              <a:rPr lang="en-US" sz="4000" dirty="0" smtClean="0"/>
              <a:t>Oh! And Web Apps</a:t>
            </a:r>
          </a:p>
          <a:p>
            <a:pPr lvl="1"/>
            <a:endParaRPr lang="en-US" dirty="0"/>
          </a:p>
        </p:txBody>
      </p:sp>
    </p:spTree>
    <p:extLst>
      <p:ext uri="{BB962C8B-B14F-4D97-AF65-F5344CB8AC3E}">
        <p14:creationId xmlns:p14="http://schemas.microsoft.com/office/powerpoint/2010/main" val="170221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cap: PaaS vs IaaS</a:t>
            </a:r>
            <a:endParaRPr lang="en-US" dirty="0"/>
          </a:p>
        </p:txBody>
      </p:sp>
      <p:sp>
        <p:nvSpPr>
          <p:cNvPr id="9" name="Text Placeholder 8"/>
          <p:cNvSpPr>
            <a:spLocks noGrp="1"/>
          </p:cNvSpPr>
          <p:nvPr>
            <p:ph type="body" sz="quarter" idx="10"/>
          </p:nvPr>
        </p:nvSpPr>
        <p:spPr>
          <a:xfrm>
            <a:off x="2914651" y="6024581"/>
            <a:ext cx="7965124" cy="727700"/>
          </a:xfrm>
        </p:spPr>
        <p:txBody>
          <a:bodyPr/>
          <a:lstStyle/>
          <a:p>
            <a:r>
              <a:rPr lang="en-US" smtClean="0"/>
              <a:t>Not necessarily a complete list...</a:t>
            </a: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018889049"/>
              </p:ext>
            </p:extLst>
          </p:nvPr>
        </p:nvGraphicFramePr>
        <p:xfrm>
          <a:off x="452802" y="1189176"/>
          <a:ext cx="11577272" cy="4663440"/>
        </p:xfrm>
        <a:graphic>
          <a:graphicData uri="http://schemas.openxmlformats.org/drawingml/2006/table">
            <a:tbl>
              <a:tblPr firstRow="1" bandRow="1">
                <a:tableStyleId>{073A0DAA-6AF3-43AB-8588-CEC1D06C72B9}</a:tableStyleId>
              </a:tblPr>
              <a:tblGrid>
                <a:gridCol w="5788636"/>
                <a:gridCol w="5788636"/>
              </a:tblGrid>
              <a:tr h="370840">
                <a:tc>
                  <a:txBody>
                    <a:bodyPr/>
                    <a:lstStyle/>
                    <a:p>
                      <a:r>
                        <a:rPr lang="en-US" sz="2800" dirty="0" smtClean="0"/>
                        <a:t>PaaS</a:t>
                      </a:r>
                      <a:endParaRPr lang="en-US" sz="2800" dirty="0"/>
                    </a:p>
                  </a:txBody>
                  <a:tcPr/>
                </a:tc>
                <a:tc>
                  <a:txBody>
                    <a:bodyPr/>
                    <a:lstStyle/>
                    <a:p>
                      <a:r>
                        <a:rPr lang="en-US" sz="2800" dirty="0" smtClean="0"/>
                        <a:t>IaaS</a:t>
                      </a:r>
                      <a:endParaRPr lang="en-US" sz="2800" dirty="0"/>
                    </a:p>
                  </a:txBody>
                  <a:tcPr/>
                </a:tc>
              </a:tr>
              <a:tr h="370840">
                <a:tc>
                  <a:txBody>
                    <a:bodyPr/>
                    <a:lstStyle/>
                    <a:p>
                      <a:r>
                        <a:rPr lang="en-US" sz="2800" dirty="0" smtClean="0"/>
                        <a:t>Someone else</a:t>
                      </a:r>
                      <a:r>
                        <a:rPr lang="en-US" sz="2800" baseline="0" dirty="0" smtClean="0"/>
                        <a:t> makes it work</a:t>
                      </a:r>
                      <a:endParaRPr lang="en-US" sz="2800" dirty="0"/>
                    </a:p>
                  </a:txBody>
                  <a:tcPr/>
                </a:tc>
                <a:tc>
                  <a:txBody>
                    <a:bodyPr/>
                    <a:lstStyle/>
                    <a:p>
                      <a:r>
                        <a:rPr lang="en-US" sz="2800" dirty="0" smtClean="0"/>
                        <a:t>You own it! You maintain it!</a:t>
                      </a:r>
                      <a:endParaRPr lang="en-US" sz="2800" dirty="0"/>
                    </a:p>
                  </a:txBody>
                  <a:tcPr/>
                </a:tc>
              </a:tr>
              <a:tr h="370840">
                <a:tc>
                  <a:txBody>
                    <a:bodyPr/>
                    <a:lstStyle/>
                    <a:p>
                      <a:r>
                        <a:rPr lang="en-US" sz="2800" dirty="0" smtClean="0"/>
                        <a:t>Service SLA</a:t>
                      </a:r>
                      <a:endParaRPr lang="en-US" sz="2800" dirty="0"/>
                    </a:p>
                  </a:txBody>
                  <a:tcPr/>
                </a:tc>
                <a:tc>
                  <a:txBody>
                    <a:bodyPr/>
                    <a:lstStyle/>
                    <a:p>
                      <a:r>
                        <a:rPr lang="en-US" sz="2800" dirty="0" smtClean="0"/>
                        <a:t>Virtual Machine SLA</a:t>
                      </a:r>
                      <a:endParaRPr lang="en-US" sz="2800" dirty="0"/>
                    </a:p>
                  </a:txBody>
                  <a:tcPr/>
                </a:tc>
              </a:tr>
              <a:tr h="331259">
                <a:tc>
                  <a:txBody>
                    <a:bodyPr/>
                    <a:lstStyle/>
                    <a:p>
                      <a:r>
                        <a:rPr lang="en-US" sz="2800" dirty="0" smtClean="0"/>
                        <a:t>Data</a:t>
                      </a:r>
                      <a:r>
                        <a:rPr lang="en-US" sz="2800" baseline="0" dirty="0" smtClean="0"/>
                        <a:t> durability (usually with backups)</a:t>
                      </a:r>
                      <a:endParaRPr lang="en-US" sz="2800" dirty="0"/>
                    </a:p>
                  </a:txBody>
                  <a:tcPr/>
                </a:tc>
                <a:tc>
                  <a:txBody>
                    <a:bodyPr/>
                    <a:lstStyle/>
                    <a:p>
                      <a:r>
                        <a:rPr lang="en-US" sz="2800" dirty="0" smtClean="0"/>
                        <a:t>Data</a:t>
                      </a:r>
                      <a:r>
                        <a:rPr lang="en-US" sz="2800" baseline="0" dirty="0" smtClean="0"/>
                        <a:t> durability is up to you</a:t>
                      </a:r>
                      <a:endParaRPr lang="en-US" sz="2800" dirty="0"/>
                    </a:p>
                  </a:txBody>
                  <a:tcPr/>
                </a:tc>
              </a:tr>
              <a:tr h="370840">
                <a:tc>
                  <a:txBody>
                    <a:bodyPr/>
                    <a:lstStyle/>
                    <a:p>
                      <a:r>
                        <a:rPr lang="en-US" sz="2800" dirty="0" smtClean="0"/>
                        <a:t>Security built-in</a:t>
                      </a:r>
                      <a:endParaRPr lang="en-US" sz="2800" dirty="0"/>
                    </a:p>
                  </a:txBody>
                  <a:tcPr/>
                </a:tc>
                <a:tc>
                  <a:txBody>
                    <a:bodyPr/>
                    <a:lstStyle/>
                    <a:p>
                      <a:r>
                        <a:rPr lang="en-US" sz="2800" dirty="0" smtClean="0"/>
                        <a:t>DEAL WITH SECURITY!!!</a:t>
                      </a:r>
                      <a:endParaRPr lang="en-US" sz="2800" dirty="0"/>
                    </a:p>
                  </a:txBody>
                  <a:tcPr/>
                </a:tc>
              </a:tr>
              <a:tr h="370840">
                <a:tc>
                  <a:txBody>
                    <a:bodyPr/>
                    <a:lstStyle/>
                    <a:p>
                      <a:r>
                        <a:rPr lang="en-US" sz="2800" dirty="0" smtClean="0"/>
                        <a:t>Scaling limited by service offering</a:t>
                      </a:r>
                      <a:endParaRPr lang="en-US" sz="2800" dirty="0"/>
                    </a:p>
                  </a:txBody>
                  <a:tcPr/>
                </a:tc>
                <a:tc>
                  <a:txBody>
                    <a:bodyPr/>
                    <a:lstStyle/>
                    <a:p>
                      <a:r>
                        <a:rPr lang="en-US" sz="2800" dirty="0" smtClean="0"/>
                        <a:t>Scaling limited by # of VMs and disks</a:t>
                      </a:r>
                      <a:endParaRPr lang="en-US" sz="2800" dirty="0"/>
                    </a:p>
                  </a:txBody>
                  <a:tcPr/>
                </a:tc>
              </a:tr>
              <a:tr h="370840">
                <a:tc>
                  <a:txBody>
                    <a:bodyPr/>
                    <a:lstStyle/>
                    <a:p>
                      <a:r>
                        <a:rPr lang="en-US" sz="2800" dirty="0" smtClean="0"/>
                        <a:t>Service-based</a:t>
                      </a:r>
                      <a:r>
                        <a:rPr lang="en-US" sz="2800" baseline="0" dirty="0" smtClean="0"/>
                        <a:t> pricing</a:t>
                      </a:r>
                      <a:endParaRPr lang="en-US" sz="2800" dirty="0"/>
                    </a:p>
                  </a:txBody>
                  <a:tcPr/>
                </a:tc>
                <a:tc>
                  <a:txBody>
                    <a:bodyPr/>
                    <a:lstStyle/>
                    <a:p>
                      <a:r>
                        <a:rPr lang="en-US" sz="2800" dirty="0" smtClean="0"/>
                        <a:t>VM- and storage-based pricing</a:t>
                      </a:r>
                      <a:endParaRPr lang="en-US" sz="2800" dirty="0"/>
                    </a:p>
                  </a:txBody>
                  <a:tcPr/>
                </a:tc>
              </a:tr>
              <a:tr h="370840">
                <a:tc>
                  <a:txBody>
                    <a:bodyPr/>
                    <a:lstStyle/>
                    <a:p>
                      <a:r>
                        <a:rPr lang="en-US" sz="2800" dirty="0" smtClean="0"/>
                        <a:t>No license worries</a:t>
                      </a:r>
                      <a:endParaRPr lang="en-US" sz="2800" dirty="0"/>
                    </a:p>
                  </a:txBody>
                  <a:tcPr/>
                </a:tc>
                <a:tc>
                  <a:txBody>
                    <a:bodyPr/>
                    <a:lstStyle/>
                    <a:p>
                      <a:r>
                        <a:rPr lang="en-US" sz="2800" dirty="0" smtClean="0"/>
                        <a:t>Licenses are important</a:t>
                      </a:r>
                      <a:endParaRPr lang="en-US" sz="2800" dirty="0"/>
                    </a:p>
                  </a:txBody>
                  <a:tcPr/>
                </a:tc>
              </a:tr>
              <a:tr h="370840">
                <a:tc>
                  <a:txBody>
                    <a:bodyPr/>
                    <a:lstStyle/>
                    <a:p>
                      <a:r>
                        <a:rPr lang="en-US" sz="2800" dirty="0" smtClean="0"/>
                        <a:t>New features "just appear"</a:t>
                      </a:r>
                      <a:endParaRPr lang="en-US" sz="2800" dirty="0"/>
                    </a:p>
                  </a:txBody>
                  <a:tcPr/>
                </a:tc>
                <a:tc>
                  <a:txBody>
                    <a:bodyPr/>
                    <a:lstStyle/>
                    <a:p>
                      <a:r>
                        <a:rPr lang="en-US" sz="2800" dirty="0" smtClean="0"/>
                        <a:t>You</a:t>
                      </a:r>
                      <a:r>
                        <a:rPr lang="en-US" sz="2800" baseline="0" dirty="0" smtClean="0"/>
                        <a:t> must keep up with new versions</a:t>
                      </a:r>
                      <a:endParaRPr lang="en-US" sz="2800" dirty="0"/>
                    </a:p>
                  </a:txBody>
                  <a:tcPr/>
                </a:tc>
              </a:tr>
            </a:tbl>
          </a:graphicData>
        </a:graphic>
      </p:graphicFrame>
    </p:spTree>
    <p:extLst>
      <p:ext uri="{BB962C8B-B14F-4D97-AF65-F5344CB8AC3E}">
        <p14:creationId xmlns:p14="http://schemas.microsoft.com/office/powerpoint/2010/main" val="19859098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Let's also think about... security!</a:t>
            </a:r>
            <a:endParaRPr lang="en-US" dirty="0"/>
          </a:p>
        </p:txBody>
      </p:sp>
      <p:sp>
        <p:nvSpPr>
          <p:cNvPr id="3" name="Content Placeholder 2"/>
          <p:cNvSpPr>
            <a:spLocks noGrp="1"/>
          </p:cNvSpPr>
          <p:nvPr>
            <p:ph type="body" sz="quarter" idx="10"/>
          </p:nvPr>
        </p:nvSpPr>
        <p:spPr>
          <a:xfrm>
            <a:off x="270065" y="1189495"/>
            <a:ext cx="11817159" cy="5884688"/>
          </a:xfrm>
        </p:spPr>
        <p:txBody>
          <a:bodyPr/>
          <a:lstStyle/>
          <a:p>
            <a:r>
              <a:rPr lang="en-US" sz="4000" dirty="0"/>
              <a:t>How will you, as DB owner, avoid </a:t>
            </a:r>
            <a:r>
              <a:rPr lang="en-US" sz="4000" dirty="0" err="1"/>
              <a:t>hackage</a:t>
            </a:r>
            <a:r>
              <a:rPr lang="en-US" sz="4000" dirty="0"/>
              <a:t>?</a:t>
            </a:r>
            <a:endParaRPr lang="en-US" sz="4000" dirty="0"/>
          </a:p>
          <a:p>
            <a:r>
              <a:rPr lang="en-US" sz="4000" dirty="0" smtClean="0"/>
              <a:t>PaaS handles lots of things, but still needs attention!</a:t>
            </a:r>
          </a:p>
          <a:p>
            <a:r>
              <a:rPr lang="en-US" sz="4000" dirty="0" smtClean="0"/>
              <a:t>   IP whitelisting, password/key protection</a:t>
            </a:r>
          </a:p>
          <a:p>
            <a:endParaRPr lang="en-US" sz="2000" dirty="0"/>
          </a:p>
          <a:p>
            <a:r>
              <a:rPr lang="en-US" sz="4000" dirty="0" smtClean="0"/>
              <a:t>IaaS needs much more help!</a:t>
            </a:r>
          </a:p>
          <a:p>
            <a:r>
              <a:rPr lang="en-US" sz="4000" dirty="0" smtClean="0"/>
              <a:t>   Database security</a:t>
            </a:r>
          </a:p>
          <a:p>
            <a:r>
              <a:rPr lang="en-US" sz="4000" dirty="0" smtClean="0"/>
              <a:t>   Virtual networks</a:t>
            </a:r>
          </a:p>
          <a:p>
            <a:r>
              <a:rPr lang="en-US" sz="4000" dirty="0" smtClean="0"/>
              <a:t>   IP whitelisting</a:t>
            </a:r>
          </a:p>
          <a:p>
            <a:r>
              <a:rPr lang="en-US" sz="4000" dirty="0" smtClean="0"/>
              <a:t>   </a:t>
            </a:r>
            <a:r>
              <a:rPr lang="en-US" sz="4000" dirty="0" err="1" smtClean="0"/>
              <a:t>Jumpbox</a:t>
            </a:r>
            <a:endParaRPr lang="en-US" sz="3600" dirty="0"/>
          </a:p>
        </p:txBody>
      </p:sp>
    </p:spTree>
    <p:extLst>
      <p:ext uri="{BB962C8B-B14F-4D97-AF65-F5344CB8AC3E}">
        <p14:creationId xmlns:p14="http://schemas.microsoft.com/office/powerpoint/2010/main" val="2131705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Portal time!</a:t>
            </a:r>
            <a:endParaRPr lang="en-US" dirty="0"/>
          </a:p>
        </p:txBody>
      </p:sp>
    </p:spTree>
    <p:extLst>
      <p:ext uri="{BB962C8B-B14F-4D97-AF65-F5344CB8AC3E}">
        <p14:creationId xmlns:p14="http://schemas.microsoft.com/office/powerpoint/2010/main" val="7915096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search for a  Key</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178" y="3547321"/>
            <a:ext cx="3176154" cy="3176154"/>
          </a:xfrm>
          <a:prstGeom prst="rect">
            <a:avLst/>
          </a:prstGeom>
        </p:spPr>
      </p:pic>
      <p:sp>
        <p:nvSpPr>
          <p:cNvPr id="81" name="Title 1"/>
          <p:cNvSpPr txBox="1">
            <a:spLocks/>
          </p:cNvSpPr>
          <p:nvPr/>
        </p:nvSpPr>
        <p:spPr>
          <a:xfrm>
            <a:off x="270067" y="290403"/>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solidFill>
                  <a:srgbClr val="FFFFFF"/>
                </a:solidFill>
                <a:latin typeface="Segoe UI Light"/>
              </a:rPr>
              <a:t>Who am I???  (hint: </a:t>
            </a:r>
            <a:r>
              <a:rPr lang="en-US" sz="4704">
                <a:solidFill>
                  <a:srgbClr val="FFFFFF"/>
                </a:solidFill>
                <a:latin typeface="Segoe UI Light"/>
                <a:sym typeface="Wingdings"/>
              </a:rPr>
              <a:t> David Makogon)</a:t>
            </a:r>
            <a:endParaRPr lang="en-US" sz="4704" dirty="0">
              <a:solidFill>
                <a:srgbClr val="FFFFFF"/>
              </a:solidFill>
              <a:latin typeface="Segoe UI Light"/>
            </a:endParaRPr>
          </a:p>
        </p:txBody>
      </p:sp>
      <p:sp>
        <p:nvSpPr>
          <p:cNvPr id="2" name="TextBox 1"/>
          <p:cNvSpPr txBox="1"/>
          <p:nvPr/>
        </p:nvSpPr>
        <p:spPr>
          <a:xfrm>
            <a:off x="7871539" y="1367206"/>
            <a:ext cx="4230901" cy="4015941"/>
          </a:xfrm>
          <a:prstGeom prst="rect">
            <a:avLst/>
          </a:prstGeom>
          <a:noFill/>
        </p:spPr>
        <p:txBody>
          <a:bodyPr wrap="square" lIns="179259" tIns="143407" rIns="179259" bIns="143407">
            <a:spAutoFit/>
          </a:bodyPr>
          <a:lstStyle/>
          <a:p>
            <a:pPr defTabSz="913330" eaLnBrk="0" fontAlgn="base" hangingPunct="0">
              <a:lnSpc>
                <a:spcPct val="90000"/>
              </a:lnSpc>
              <a:spcBef>
                <a:spcPct val="0"/>
              </a:spcBef>
              <a:spcAft>
                <a:spcPts val="588"/>
              </a:spcAft>
              <a:defRPr/>
            </a:pPr>
            <a:endParaRPr lang="en-US" sz="3200" dirty="0"/>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a:p>
            <a:pPr defTabSz="913330" eaLnBrk="0" fontAlgn="base" hangingPunct="0">
              <a:lnSpc>
                <a:spcPct val="90000"/>
              </a:lnSpc>
              <a:spcBef>
                <a:spcPct val="0"/>
              </a:spcBef>
              <a:spcAft>
                <a:spcPts val="588"/>
              </a:spcAft>
              <a:defRPr/>
            </a:pPr>
            <a:endParaRPr lang="en-US" sz="2353" dirty="0">
              <a:solidFill>
                <a:schemeClr val="bg1"/>
              </a:solidFill>
              <a:latin typeface="Segoe UI" panose="020B0502040204020203" pitchFamily="34" charset="0"/>
              <a:ea typeface="MS PGothic" pitchFamily="34" charset="-128"/>
            </a:endParaRPr>
          </a:p>
        </p:txBody>
      </p:sp>
      <p:sp>
        <p:nvSpPr>
          <p:cNvPr id="4" name="TextBox 3"/>
          <p:cNvSpPr txBox="1"/>
          <p:nvPr/>
        </p:nvSpPr>
        <p:spPr>
          <a:xfrm>
            <a:off x="270066" y="1366781"/>
            <a:ext cx="7917592" cy="5255302"/>
          </a:xfrm>
          <a:prstGeom prst="rect">
            <a:avLst/>
          </a:prstGeom>
          <a:noFill/>
        </p:spPr>
        <p:txBody>
          <a:bodyPr wrap="square" lIns="182854" tIns="146284" rIns="182854" bIns="146284" rtlCol="0">
            <a:spAutoFit/>
          </a:bodyPr>
          <a:lstStyle/>
          <a:p>
            <a:pPr>
              <a:lnSpc>
                <a:spcPct val="90000"/>
              </a:lnSpc>
              <a:spcAft>
                <a:spcPts val="600"/>
              </a:spcAft>
            </a:pPr>
            <a:r>
              <a:rPr lang="en-US" sz="4000" dirty="0"/>
              <a:t>Azure architect</a:t>
            </a:r>
          </a:p>
          <a:p>
            <a:pPr>
              <a:lnSpc>
                <a:spcPct val="90000"/>
              </a:lnSpc>
              <a:spcAft>
                <a:spcPts val="600"/>
              </a:spcAft>
            </a:pPr>
            <a:r>
              <a:rPr lang="en-US" sz="4000" dirty="0"/>
              <a:t>Camera carrier</a:t>
            </a:r>
          </a:p>
          <a:p>
            <a:pPr>
              <a:lnSpc>
                <a:spcPct val="90000"/>
              </a:lnSpc>
              <a:spcAft>
                <a:spcPts val="600"/>
              </a:spcAft>
            </a:pPr>
            <a:r>
              <a:rPr lang="en-US" sz="4000" dirty="0"/>
              <a:t>Pun </a:t>
            </a:r>
            <a:r>
              <a:rPr lang="en-US" sz="4000" dirty="0" err="1"/>
              <a:t>penner</a:t>
            </a:r>
            <a:endParaRPr lang="en-US" sz="4000" dirty="0"/>
          </a:p>
          <a:p>
            <a:pPr>
              <a:lnSpc>
                <a:spcPct val="90000"/>
              </a:lnSpc>
              <a:spcAft>
                <a:spcPts val="600"/>
              </a:spcAft>
            </a:pPr>
            <a:r>
              <a:rPr lang="en-US" sz="4000" dirty="0"/>
              <a:t>NoSQL non-novice</a:t>
            </a:r>
          </a:p>
          <a:p>
            <a:pPr>
              <a:lnSpc>
                <a:spcPct val="90000"/>
              </a:lnSpc>
              <a:spcAft>
                <a:spcPts val="600"/>
              </a:spcAft>
            </a:pPr>
            <a:r>
              <a:rPr lang="en-US" sz="4000" dirty="0"/>
              <a:t>Community </a:t>
            </a:r>
            <a:r>
              <a:rPr lang="en-US" sz="4000" dirty="0" err="1"/>
              <a:t>congrat</a:t>
            </a:r>
            <a:r>
              <a:rPr lang="en-US" sz="4000" dirty="0"/>
              <a:t> collector</a:t>
            </a:r>
          </a:p>
          <a:p>
            <a:pPr>
              <a:lnSpc>
                <a:spcPct val="90000"/>
              </a:lnSpc>
              <a:spcAft>
                <a:spcPts val="600"/>
              </a:spcAft>
            </a:pPr>
            <a:r>
              <a:rPr lang="en-US" sz="4000" dirty="0"/>
              <a:t> - (World's first former) Azure MVP</a:t>
            </a:r>
          </a:p>
          <a:p>
            <a:pPr>
              <a:lnSpc>
                <a:spcPct val="90000"/>
              </a:lnSpc>
              <a:spcAft>
                <a:spcPts val="600"/>
              </a:spcAft>
            </a:pPr>
            <a:r>
              <a:rPr lang="en-US" sz="4000" dirty="0"/>
              <a:t> - (Former) MongoDB Master</a:t>
            </a:r>
          </a:p>
          <a:p>
            <a:pPr>
              <a:lnSpc>
                <a:spcPct val="90000"/>
              </a:lnSpc>
              <a:spcAft>
                <a:spcPts val="600"/>
              </a:spcAft>
            </a:pPr>
            <a:r>
              <a:rPr lang="en-US" sz="4000" dirty="0"/>
              <a:t> - Neo4j Ambassador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40" y="909054"/>
            <a:ext cx="10336748" cy="5814421"/>
          </a:xfrm>
          <a:prstGeom prst="rect">
            <a:avLst/>
          </a:prstGeom>
        </p:spPr>
      </p:pic>
      <p:sp>
        <p:nvSpPr>
          <p:cNvPr id="7" name="TextBox 6"/>
          <p:cNvSpPr txBox="1"/>
          <p:nvPr/>
        </p:nvSpPr>
        <p:spPr>
          <a:xfrm>
            <a:off x="194537" y="4939959"/>
            <a:ext cx="11817652" cy="1484494"/>
          </a:xfrm>
          <a:prstGeom prst="rect">
            <a:avLst/>
          </a:prstGeom>
          <a:solidFill>
            <a:schemeClr val="tx1"/>
          </a:solidFill>
        </p:spPr>
        <p:txBody>
          <a:bodyPr wrap="square" lIns="179285" tIns="143428" rIns="179285" bIns="143428" rtlCol="0">
            <a:spAutoFit/>
          </a:bodyPr>
          <a:lstStyle/>
          <a:p>
            <a:pPr>
              <a:lnSpc>
                <a:spcPct val="90000"/>
              </a:lnSpc>
              <a:spcAft>
                <a:spcPts val="588"/>
              </a:spcAft>
            </a:pPr>
            <a:r>
              <a:rPr lang="en-US" sz="4313" dirty="0">
                <a:solidFill>
                  <a:schemeClr val="accent6"/>
                </a:solidFill>
              </a:rPr>
              <a:t>The stenographer was </a:t>
            </a:r>
            <a:r>
              <a:rPr lang="en-US" sz="4313" dirty="0">
                <a:solidFill>
                  <a:schemeClr val="accent6"/>
                </a:solidFill>
              </a:rPr>
              <a:t>convicted of a crime, </a:t>
            </a:r>
            <a:r>
              <a:rPr lang="en-US" sz="4313" dirty="0">
                <a:solidFill>
                  <a:schemeClr val="accent6"/>
                </a:solidFill>
              </a:rPr>
              <a:t>but received </a:t>
            </a:r>
            <a:r>
              <a:rPr lang="en-US" sz="4313" dirty="0">
                <a:solidFill>
                  <a:schemeClr val="accent6"/>
                </a:solidFill>
              </a:rPr>
              <a:t>a shortened </a:t>
            </a:r>
            <a:r>
              <a:rPr lang="en-US" sz="4313" dirty="0">
                <a:solidFill>
                  <a:schemeClr val="accent6"/>
                </a:solidFill>
              </a:rPr>
              <a:t>sentence...</a:t>
            </a:r>
            <a:endParaRPr lang="en-US" sz="4313" dirty="0">
              <a:solidFill>
                <a:schemeClr val="accent6"/>
              </a:solidFill>
            </a:endParaRPr>
          </a:p>
        </p:txBody>
      </p:sp>
    </p:spTree>
    <p:extLst>
      <p:ext uri="{BB962C8B-B14F-4D97-AF65-F5344CB8AC3E}">
        <p14:creationId xmlns:p14="http://schemas.microsoft.com/office/powerpoint/2010/main" val="160791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a:t>
            </a:r>
            <a:r>
              <a:rPr lang="en-US" b="1" i="1" dirty="0" smtClean="0">
                <a:solidFill>
                  <a:srgbClr val="FFFF00"/>
                </a:solidFill>
              </a:rPr>
              <a:t>architect-hat-covered</a:t>
            </a:r>
            <a:r>
              <a:rPr lang="en-US" dirty="0" smtClean="0"/>
              <a:t> brain </a:t>
            </a:r>
            <a:r>
              <a:rPr lang="en-US" dirty="0"/>
              <a:t>today:</a:t>
            </a:r>
          </a:p>
        </p:txBody>
      </p:sp>
      <p:sp>
        <p:nvSpPr>
          <p:cNvPr id="5" name="Text Placeholder 4"/>
          <p:cNvSpPr>
            <a:spLocks noGrp="1"/>
          </p:cNvSpPr>
          <p:nvPr>
            <p:ph type="body" sz="quarter" idx="10"/>
          </p:nvPr>
        </p:nvSpPr>
        <p:spPr>
          <a:xfrm>
            <a:off x="269239" y="1189495"/>
            <a:ext cx="11653523" cy="2066616"/>
          </a:xfrm>
        </p:spPr>
        <p:txBody>
          <a:bodyPr vert="horz" wrap="square" lIns="143428" tIns="89642" rIns="143428" bIns="89642" rtlCol="0" anchor="t">
            <a:spAutoFit/>
          </a:bodyPr>
          <a:lstStyle/>
          <a:p>
            <a:pPr>
              <a:spcBef>
                <a:spcPts val="980"/>
              </a:spcBef>
            </a:pPr>
            <a:r>
              <a:rPr lang="en-US" dirty="0">
                <a:solidFill>
                  <a:srgbClr val="FFFFFF"/>
                </a:solidFill>
              </a:rPr>
              <a:t>Setting the </a:t>
            </a:r>
            <a:r>
              <a:rPr lang="en-US" dirty="0" smtClean="0">
                <a:solidFill>
                  <a:srgbClr val="FFFFFF"/>
                </a:solidFill>
              </a:rPr>
              <a:t>stage</a:t>
            </a:r>
          </a:p>
          <a:p>
            <a:pPr>
              <a:spcBef>
                <a:spcPts val="980"/>
              </a:spcBef>
            </a:pPr>
            <a:r>
              <a:rPr lang="en-US" dirty="0" smtClean="0">
                <a:solidFill>
                  <a:srgbClr val="FFFFFF"/>
                </a:solidFill>
              </a:rPr>
              <a:t>Database options in Azure</a:t>
            </a:r>
            <a:endParaRPr lang="en-US" dirty="0">
              <a:solidFill>
                <a:srgbClr val="FFFFFF"/>
              </a:solidFill>
            </a:endParaRPr>
          </a:p>
          <a:p>
            <a:pPr>
              <a:spcBef>
                <a:spcPts val="980"/>
              </a:spcBef>
            </a:pPr>
            <a:r>
              <a:rPr lang="en-US" dirty="0" smtClean="0">
                <a:solidFill>
                  <a:srgbClr val="FFFFFF"/>
                </a:solidFill>
              </a:rPr>
              <a:t>Un-hackable-</a:t>
            </a:r>
            <a:r>
              <a:rPr lang="en-US" dirty="0" err="1" smtClean="0">
                <a:solidFill>
                  <a:srgbClr val="FFFFFF"/>
                </a:solidFill>
              </a:rPr>
              <a:t>ing</a:t>
            </a:r>
            <a:r>
              <a:rPr lang="en-US" dirty="0" smtClean="0">
                <a:solidFill>
                  <a:srgbClr val="FFFFFF"/>
                </a:solidFill>
              </a:rPr>
              <a:t> </a:t>
            </a:r>
            <a:r>
              <a:rPr lang="en-US" dirty="0" smtClean="0">
                <a:solidFill>
                  <a:srgbClr val="FFFFFF"/>
                </a:solidFill>
              </a:rPr>
              <a:t>those databases</a:t>
            </a:r>
            <a:endParaRPr lang="en-US" dirty="0" smtClean="0">
              <a:solidFill>
                <a:srgbClr val="FFFFFF"/>
              </a:solidFill>
            </a:endParaRPr>
          </a:p>
        </p:txBody>
      </p:sp>
      <p:sp>
        <p:nvSpPr>
          <p:cNvPr id="6" name="Text Placeholder 4"/>
          <p:cNvSpPr txBox="1">
            <a:spLocks/>
          </p:cNvSpPr>
          <p:nvPr/>
        </p:nvSpPr>
        <p:spPr>
          <a:xfrm>
            <a:off x="266834" y="3429000"/>
            <a:ext cx="11653523" cy="2737889"/>
          </a:xfrm>
          <a:prstGeom prst="rect">
            <a:avLst/>
          </a:prstGeom>
        </p:spPr>
        <p:txBody>
          <a:bodyPr vert="horz" wrap="square" lIns="143428" tIns="89642" rIns="143428" bIns="89642"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980"/>
              </a:spcBef>
            </a:pPr>
            <a:r>
              <a:rPr lang="en-US" sz="3921" dirty="0">
                <a:solidFill>
                  <a:srgbClr val="FFFFFF"/>
                </a:solidFill>
              </a:rPr>
              <a:t>What this </a:t>
            </a:r>
            <a:r>
              <a:rPr lang="en-US" sz="3921" i="1" dirty="0">
                <a:solidFill>
                  <a:srgbClr val="FFFFFF"/>
                </a:solidFill>
              </a:rPr>
              <a:t>isn't </a:t>
            </a:r>
            <a:r>
              <a:rPr lang="en-US" sz="3921" dirty="0">
                <a:solidFill>
                  <a:srgbClr val="FFFFFF"/>
                </a:solidFill>
              </a:rPr>
              <a:t>about (but still important</a:t>
            </a:r>
            <a:r>
              <a:rPr lang="en-US" sz="3921" dirty="0" smtClean="0">
                <a:solidFill>
                  <a:srgbClr val="FFFFFF"/>
                </a:solidFill>
              </a:rPr>
              <a:t>)</a:t>
            </a:r>
            <a:endParaRPr lang="en-US" sz="3921" dirty="0">
              <a:solidFill>
                <a:srgbClr val="FFFFFF"/>
              </a:solidFill>
            </a:endParaRPr>
          </a:p>
          <a:p>
            <a:pPr>
              <a:spcBef>
                <a:spcPts val="980"/>
              </a:spcBef>
            </a:pPr>
            <a:r>
              <a:rPr lang="en-US" sz="3921" dirty="0">
                <a:solidFill>
                  <a:srgbClr val="FFFFFF"/>
                </a:solidFill>
              </a:rPr>
              <a:t>   </a:t>
            </a:r>
            <a:r>
              <a:rPr lang="en-US" sz="3921" dirty="0" smtClean="0">
                <a:solidFill>
                  <a:srgbClr val="FFFFFF"/>
                </a:solidFill>
              </a:rPr>
              <a:t>Your favorite DB in a VM</a:t>
            </a:r>
          </a:p>
          <a:p>
            <a:pPr>
              <a:spcBef>
                <a:spcPts val="980"/>
              </a:spcBef>
            </a:pPr>
            <a:r>
              <a:rPr lang="en-US" sz="3921" dirty="0" smtClean="0">
                <a:solidFill>
                  <a:srgbClr val="FFFFFF"/>
                </a:solidFill>
              </a:rPr>
              <a:t>   Your </a:t>
            </a:r>
            <a:r>
              <a:rPr lang="en-US" sz="3921" dirty="0">
                <a:solidFill>
                  <a:srgbClr val="FFFFFF"/>
                </a:solidFill>
              </a:rPr>
              <a:t>own </a:t>
            </a:r>
            <a:r>
              <a:rPr lang="en-US" sz="3921" dirty="0" smtClean="0">
                <a:solidFill>
                  <a:srgbClr val="FFFFFF"/>
                </a:solidFill>
              </a:rPr>
              <a:t>password hygiene</a:t>
            </a:r>
            <a:endParaRPr lang="en-US" sz="3921" dirty="0">
              <a:solidFill>
                <a:srgbClr val="FFFFFF"/>
              </a:solidFill>
            </a:endParaRPr>
          </a:p>
          <a:p>
            <a:pPr>
              <a:spcBef>
                <a:spcPts val="980"/>
              </a:spcBef>
            </a:pPr>
            <a:r>
              <a:rPr lang="en-US" sz="3921" dirty="0">
                <a:solidFill>
                  <a:srgbClr val="FFFFFF"/>
                </a:solidFill>
              </a:rPr>
              <a:t>   Your personal data being hacked somewhere else</a:t>
            </a:r>
          </a:p>
        </p:txBody>
      </p:sp>
    </p:spTree>
    <p:extLst>
      <p:ext uri="{BB962C8B-B14F-4D97-AF65-F5344CB8AC3E}">
        <p14:creationId xmlns:p14="http://schemas.microsoft.com/office/powerpoint/2010/main" val="214100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0" y="1561450"/>
            <a:ext cx="12192001" cy="6157852"/>
          </a:xfrm>
        </p:spPr>
        <p:txBody>
          <a:bodyPr vert="horz" wrap="square" lIns="146263" tIns="91414" rIns="146263" bIns="91414" rtlCol="0">
            <a:spAutoFit/>
          </a:bodyPr>
          <a:lstStyle/>
          <a:p>
            <a:pPr marL="0" indent="0">
              <a:buNone/>
            </a:pP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Twitter: </a:t>
            </a:r>
            <a:r>
              <a:rPr lang="en-US" sz="4313" dirty="0">
                <a:solidFill>
                  <a:schemeClr val="tx1"/>
                </a:solidFill>
                <a:latin typeface="Segoe UI" panose="020B0502040204020203" pitchFamily="34" charset="0"/>
                <a:cs typeface="Segoe UI" panose="020B0502040204020203" pitchFamily="34" charset="0"/>
                <a:hlinkClick r:id="rId3"/>
              </a:rPr>
              <a:t>@</a:t>
            </a:r>
            <a:r>
              <a:rPr lang="en-US" sz="4313" dirty="0" err="1">
                <a:solidFill>
                  <a:schemeClr val="tx1"/>
                </a:solidFill>
                <a:latin typeface="Segoe UI" panose="020B0502040204020203" pitchFamily="34" charset="0"/>
                <a:cs typeface="Segoe UI" panose="020B0502040204020203" pitchFamily="34" charset="0"/>
                <a:hlinkClick r:id="rId3"/>
              </a:rPr>
              <a:t>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Blog: </a:t>
            </a:r>
            <a:r>
              <a:rPr lang="en-US" sz="4313" dirty="0">
                <a:solidFill>
                  <a:schemeClr val="tx1"/>
                </a:solidFill>
                <a:latin typeface="Segoe UI" panose="020B0502040204020203" pitchFamily="34" charset="0"/>
                <a:cs typeface="Segoe UI" panose="020B0502040204020203" pitchFamily="34" charset="0"/>
                <a:hlinkClick r:id="rId4"/>
              </a:rPr>
              <a:t>dmak.io</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Facebook: </a:t>
            </a:r>
            <a:r>
              <a:rPr lang="en-US" sz="4313" dirty="0">
                <a:solidFill>
                  <a:schemeClr val="tx1"/>
                </a:solidFill>
                <a:latin typeface="Segoe UI" panose="020B0502040204020203" pitchFamily="34" charset="0"/>
                <a:cs typeface="Segoe UI" panose="020B0502040204020203" pitchFamily="34" charset="0"/>
                <a:hlinkClick r:id="rId5"/>
              </a:rPr>
              <a:t>facebook.com/dmak.online</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err="1">
                <a:solidFill>
                  <a:schemeClr val="tx1"/>
                </a:solidFill>
                <a:latin typeface="Segoe UI" panose="020B0502040204020203" pitchFamily="34" charset="0"/>
                <a:cs typeface="Segoe UI" panose="020B0502040204020203" pitchFamily="34" charset="0"/>
              </a:rPr>
              <a:t>StackOverflow</a:t>
            </a:r>
            <a:r>
              <a:rPr lang="en-US" sz="4313" dirty="0">
                <a:solidFill>
                  <a:schemeClr val="tx1"/>
                </a:solidFill>
                <a:latin typeface="Segoe UI" panose="020B0502040204020203" pitchFamily="34" charset="0"/>
                <a:cs typeface="Segoe UI" panose="020B0502040204020203" pitchFamily="34" charset="0"/>
              </a:rPr>
              <a:t>: </a:t>
            </a:r>
            <a:r>
              <a:rPr lang="en-US" sz="4313" dirty="0" err="1">
                <a:solidFill>
                  <a:schemeClr val="tx1"/>
                </a:solidFill>
                <a:latin typeface="Segoe UI" panose="020B0502040204020203" pitchFamily="34" charset="0"/>
                <a:cs typeface="Segoe UI" panose="020B0502040204020203" pitchFamily="34" charset="0"/>
                <a:hlinkClick r:id="rId6"/>
              </a:rPr>
              <a:t>david-makogon</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Azure stuff at </a:t>
            </a:r>
            <a:r>
              <a:rPr lang="en-US" sz="4313" dirty="0" err="1">
                <a:solidFill>
                  <a:schemeClr val="tx1"/>
                </a:solidFill>
                <a:latin typeface="Segoe UI" panose="020B0502040204020203" pitchFamily="34" charset="0"/>
                <a:cs typeface="Segoe UI" panose="020B0502040204020203" pitchFamily="34" charset="0"/>
                <a:hlinkClick r:id="rId7"/>
              </a:rPr>
              <a:t>Azure.com</a:t>
            </a:r>
            <a:endParaRPr lang="en-US" sz="4313" dirty="0">
              <a:solidFill>
                <a:schemeClr val="tx1"/>
              </a:solidFill>
              <a:latin typeface="Segoe UI" panose="020B0502040204020203" pitchFamily="34" charset="0"/>
              <a:cs typeface="Segoe UI" panose="020B0502040204020203" pitchFamily="34" charset="0"/>
            </a:endParaRPr>
          </a:p>
          <a:p>
            <a:pPr marL="0" indent="0">
              <a:buNone/>
            </a:pPr>
            <a:r>
              <a:rPr lang="en-US" sz="4313" dirty="0">
                <a:solidFill>
                  <a:schemeClr val="tx1"/>
                </a:solidFill>
                <a:latin typeface="Segoe UI" panose="020B0502040204020203" pitchFamily="34" charset="0"/>
                <a:cs typeface="Segoe UI" panose="020B0502040204020203" pitchFamily="34" charset="0"/>
              </a:rPr>
              <a:t>Talk </a:t>
            </a:r>
            <a:r>
              <a:rPr lang="en-US" sz="4313" dirty="0">
                <a:solidFill>
                  <a:schemeClr val="tx1"/>
                </a:solidFill>
                <a:latin typeface="Segoe UI" panose="020B0502040204020203" pitchFamily="34" charset="0"/>
                <a:cs typeface="Segoe UI" panose="020B0502040204020203" pitchFamily="34" charset="0"/>
              </a:rPr>
              <a:t>stuff </a:t>
            </a:r>
            <a:r>
              <a:rPr lang="en-US" sz="4313" dirty="0" smtClean="0">
                <a:solidFill>
                  <a:schemeClr val="tx1"/>
                </a:solidFill>
                <a:latin typeface="Segoe UI" panose="020B0502040204020203" pitchFamily="34" charset="0"/>
                <a:cs typeface="Segoe UI" panose="020B0502040204020203" pitchFamily="34" charset="0"/>
              </a:rPr>
              <a:t>at </a:t>
            </a:r>
            <a:r>
              <a:rPr lang="en-US" sz="4313" dirty="0" err="1" smtClean="0">
                <a:solidFill>
                  <a:schemeClr val="tx1"/>
                </a:solidFill>
                <a:latin typeface="Segoe UI" panose="020B0502040204020203" pitchFamily="34" charset="0"/>
                <a:cs typeface="Segoe UI" panose="020B0502040204020203" pitchFamily="34" charset="0"/>
                <a:hlinkClick r:id="rId8"/>
              </a:rPr>
              <a:t>github.com</a:t>
            </a:r>
            <a:r>
              <a:rPr lang="en-US" sz="4313" dirty="0" smtClean="0">
                <a:solidFill>
                  <a:schemeClr val="tx1"/>
                </a:solidFill>
                <a:latin typeface="Segoe UI" panose="020B0502040204020203" pitchFamily="34" charset="0"/>
                <a:cs typeface="Segoe UI" panose="020B0502040204020203" pitchFamily="34" charset="0"/>
                <a:hlinkClick r:id="rId8"/>
              </a:rPr>
              <a:t>/</a:t>
            </a:r>
            <a:r>
              <a:rPr lang="en-US" sz="4313" dirty="0" err="1" smtClean="0">
                <a:solidFill>
                  <a:schemeClr val="tx1"/>
                </a:solidFill>
                <a:latin typeface="Segoe UI" panose="020B0502040204020203" pitchFamily="34" charset="0"/>
                <a:cs typeface="Segoe UI" panose="020B0502040204020203" pitchFamily="34" charset="0"/>
                <a:hlinkClick r:id="rId8"/>
              </a:rPr>
              <a:t>dmakogon</a:t>
            </a:r>
            <a:r>
              <a:rPr lang="en-US" sz="4313" dirty="0" smtClean="0">
                <a:solidFill>
                  <a:schemeClr val="tx1"/>
                </a:solidFill>
                <a:latin typeface="Segoe UI" panose="020B0502040204020203" pitchFamily="34" charset="0"/>
                <a:cs typeface="Segoe UI" panose="020B0502040204020203" pitchFamily="34" charset="0"/>
                <a:hlinkClick r:id="rId8"/>
              </a:rPr>
              <a:t>/globalazure2017</a:t>
            </a:r>
            <a:r>
              <a:rPr lang="en-US" sz="4313" dirty="0">
                <a:solidFill>
                  <a:schemeClr val="tx1"/>
                </a:solidFill>
                <a:latin typeface="Segoe UI" panose="020B0502040204020203" pitchFamily="34" charset="0"/>
                <a:cs typeface="Segoe UI" panose="020B0502040204020203" pitchFamily="34" charset="0"/>
              </a:rPr>
              <a:t>	</a:t>
            </a:r>
            <a:endParaRPr lang="en-US" sz="4313" dirty="0">
              <a:solidFill>
                <a:schemeClr val="tx1"/>
              </a:solidFill>
              <a:latin typeface="Segoe UI" panose="020B0502040204020203" pitchFamily="34" charset="0"/>
              <a:cs typeface="Segoe UI" panose="020B0502040204020203" pitchFamily="34" charset="0"/>
            </a:endParaRPr>
          </a:p>
          <a:p>
            <a:pPr marL="0" indent="0">
              <a:buNone/>
            </a:pPr>
            <a:endParaRPr lang="en-US" sz="3136" dirty="0">
              <a:solidFill>
                <a:schemeClr val="tx1"/>
              </a:solidFill>
              <a:latin typeface="Segoe UI" panose="020B0502040204020203" pitchFamily="34" charset="0"/>
              <a:cs typeface="Segoe UI" panose="020B0502040204020203" pitchFamily="34" charset="0"/>
            </a:endParaRPr>
          </a:p>
          <a:p>
            <a:pPr marL="0" indent="0">
              <a:buNone/>
            </a:pPr>
            <a:endParaRPr lang="en-US" sz="2745"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136599793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75198579"/>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013" y="0"/>
            <a:ext cx="5800241" cy="6867484"/>
          </a:xfrm>
          <a:prstGeom prst="rect">
            <a:avLst/>
          </a:prstGeom>
        </p:spPr>
      </p:pic>
      <p:pic>
        <p:nvPicPr>
          <p:cNvPr id="8" name="Picture 7"/>
          <p:cNvPicPr>
            <a:picLocks noChangeAspect="1"/>
          </p:cNvPicPr>
          <p:nvPr/>
        </p:nvPicPr>
        <p:blipFill>
          <a:blip r:embed="rId4"/>
          <a:stretch>
            <a:fillRect/>
          </a:stretch>
        </p:blipFill>
        <p:spPr>
          <a:xfrm>
            <a:off x="6672237" y="0"/>
            <a:ext cx="5252843" cy="6858000"/>
          </a:xfrm>
          <a:prstGeom prst="rect">
            <a:avLst/>
          </a:prstGeom>
        </p:spPr>
      </p:pic>
      <p:sp>
        <p:nvSpPr>
          <p:cNvPr id="2" name="Title 1"/>
          <p:cNvSpPr>
            <a:spLocks noGrp="1"/>
          </p:cNvSpPr>
          <p:nvPr>
            <p:ph type="title"/>
          </p:nvPr>
        </p:nvSpPr>
        <p:spPr/>
        <p:txBody>
          <a:bodyPr/>
          <a:lstStyle/>
          <a:p>
            <a:endParaRPr lang="en-US" dirty="0"/>
          </a:p>
        </p:txBody>
      </p:sp>
      <p:sp>
        <p:nvSpPr>
          <p:cNvPr id="4" name="Frame 3"/>
          <p:cNvSpPr/>
          <p:nvPr/>
        </p:nvSpPr>
        <p:spPr bwMode="auto">
          <a:xfrm>
            <a:off x="463013" y="4017469"/>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10292734" y="4344089"/>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514017" y="5421726"/>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526438" y="1400178"/>
            <a:ext cx="1509786"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3" name="Frame 12"/>
          <p:cNvSpPr/>
          <p:nvPr/>
        </p:nvSpPr>
        <p:spPr bwMode="auto">
          <a:xfrm>
            <a:off x="-1" y="3679763"/>
            <a:ext cx="11882891" cy="2792699"/>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0"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14"/>
                                        </p:tgtEl>
                                      </p:cBhvr>
                                    </p:animEffect>
                                    <p:set>
                                      <p:cBhvr>
                                        <p:cTn id="45" dur="1" fill="hold">
                                          <p:stCondLst>
                                            <p:cond delay="499"/>
                                          </p:stCondLst>
                                        </p:cTn>
                                        <p:tgtEl>
                                          <p:spTgt spid="1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2"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P spid="13"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80162666"/>
              </p:ext>
            </p:extLst>
          </p:nvPr>
        </p:nvGraphicFramePr>
        <p:xfrm>
          <a:off x="450578" y="86952"/>
          <a:ext cx="11319444" cy="3048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2016</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400 </a:t>
                      </a:r>
                      <a:r>
                        <a:rPr lang="en-US" sz="4400" baseline="0" dirty="0" smtClean="0"/>
                        <a:t>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2.4 </a:t>
                      </a:r>
                      <a:r>
                        <a:rPr lang="en-US" sz="4400" dirty="0" smtClean="0"/>
                        <a:t>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972,000 </a:t>
                      </a:r>
                      <a:r>
                        <a:rPr lang="en-US" sz="4400" dirty="0" smtClean="0"/>
                        <a:t>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55190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9147</TotalTime>
  <Words>1250</Words>
  <Application>Microsoft Macintosh PowerPoint</Application>
  <PresentationFormat>Widescreen</PresentationFormat>
  <Paragraphs>350</Paragraphs>
  <Slides>48</Slides>
  <Notes>28</Notes>
  <HiddenSlides>31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Calibri</vt:lpstr>
      <vt:lpstr>Consolas</vt:lpstr>
      <vt:lpstr>Courier New</vt:lpstr>
      <vt:lpstr>Lucida Console</vt:lpstr>
      <vt:lpstr>MS PGothic</vt:lpstr>
      <vt:lpstr>Segoe UI</vt:lpstr>
      <vt:lpstr>Segoe UI Light</vt:lpstr>
      <vt:lpstr>Wingdings</vt:lpstr>
      <vt:lpstr>Arial</vt:lpstr>
      <vt:lpstr>1_Office Theme</vt:lpstr>
      <vt:lpstr>1_5-30721_Build_2016_Template_Dark</vt:lpstr>
      <vt:lpstr>Storing &amp; Securing Data in Azure</vt:lpstr>
      <vt:lpstr>PowerPoint Presentation</vt:lpstr>
      <vt:lpstr>For your architect-hat-covered brain today:</vt:lpstr>
      <vt:lpstr>The Data Landscape</vt:lpstr>
      <vt:lpstr>So much data!</vt:lpstr>
      <vt:lpstr>Data growth</vt:lpstr>
      <vt:lpstr>PowerPoint Presentation</vt:lpstr>
      <vt:lpstr>PowerPoint Presentation</vt:lpstr>
      <vt:lpstr>The shape of data</vt:lpstr>
      <vt:lpstr>Avoiding the Golden Hammer</vt:lpstr>
      <vt:lpstr>Options in Azure?</vt:lpstr>
      <vt:lpstr>Thinking cap:</vt:lpstr>
      <vt:lpstr>Thinking cap: PaaS vs IaaS</vt:lpstr>
      <vt:lpstr>Let's also think about... security!</vt:lpstr>
      <vt:lpstr>Portal time!</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Questions?</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193</cp:revision>
  <dcterms:created xsi:type="dcterms:W3CDTF">2013-02-15T23:12:42Z</dcterms:created>
  <dcterms:modified xsi:type="dcterms:W3CDTF">2017-04-22T06:06:41Z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